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A1E4D-B2D1-4E7C-8744-1C9C6A1D7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2D3B4D-FC6C-41C7-BB08-B04614F4C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0012C-4BD1-43FF-950D-33844939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ACBA4-A2A3-4987-B5F6-52D42313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434893-D266-4D36-B1D8-1885D2F3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4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A1777-B232-480B-8EE7-6CDFC04E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DBE3AC-3CCF-4222-A4B3-E44C24CFC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58FE2E-CD69-46C6-B52D-D3763E88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C533D-4F1D-4CD6-97B6-3728B8F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A1A69-F07E-430B-9770-6D6F65C9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7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0691C7-A57B-4815-84AE-3FC0C27F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EE2245-F0C7-43AD-B650-853588758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EA54E-F5FD-403F-B2BE-54C4AAEA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EC38C-2E76-4839-A144-889B616A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A9BD7D-DB1F-4128-82C0-E5243BA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2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AB080-33AD-4684-9976-B48D0723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5201C-CFF4-415B-B69C-5848A877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6C5DE-7B03-4B03-9CE1-78B9A9A1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C71887-4480-4EBB-9653-754A2AB7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F9B03-38AF-4454-8F66-5303CE46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51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F6E9D-98C5-4214-A969-647EE4F0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9F44A-F740-4A1B-9F0F-E39600DF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EE97B-3E52-4110-B09C-148725F7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3DE5A-3DD0-48A1-8E1A-612DE260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63A932-65AA-4B00-B292-BF4B6D1D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8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FC662-55BA-453F-9868-EF6F2E30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CA5F3-DE0F-4F99-8289-094E06358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949780-E49D-40BC-9B11-750F57237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54B7B0-9967-4AA3-A951-B70E0038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1924A1-EE0E-4109-AE57-E79A20EC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4C940-CCEF-4030-8909-E6C83733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38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0F55A-86DC-4996-B067-3808B2C4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1392A-56A4-47F1-B578-D050DB915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6CED1-3D26-429E-BCBD-753491D6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FF408D-427F-4BB8-BE71-849932187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7DB73-5DC1-40F5-B2C2-ABE6FC8DB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187398-7375-4FD8-A6F0-339B36FC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D6BCA1-0160-44EE-AABB-0CD45FB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B0540B-72B1-4750-8A98-BB2632F5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27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63216-4DA1-46AB-9B08-956E4762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34A949-FD26-48D1-A992-71C61FB9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C29CD7-217F-4DC8-A313-57FE5CD2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3AA0EF-11FF-436C-A6BC-727EA76F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03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E2D68A-31D4-4FEC-A83C-C98A91AE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8AD0D9-AC87-4D32-B773-D67CD376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0001AD-5497-461F-8E8B-4D6861CC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99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E67C9-6E0F-44C5-8D95-B3C8B322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94EE2C-8D2A-40D7-B006-CA050972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F1DBF-E0BB-423A-8AB2-BC8527E3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A5D67D-4C32-4EA3-879E-D3F4459F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F7AD8-327D-4E42-94A3-3EE954EC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A9B48-ADF9-4C7D-9137-6ACA74E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82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B7997-D7F8-4DA7-813D-1EF8AF6A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833C9F-7841-4502-9AB3-33D24AFA9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F19E6-0113-440D-9DA7-416AC1D1C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8AFF0C-F490-4B7A-B985-38860474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10A62-3772-471F-888B-A5BB5E54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F29CCA-045D-4C38-9CE0-C5CBBED5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13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48B0F6-6F0D-4519-A509-2C739535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1AD519-CB66-4F6B-A549-01830AFF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9F3D4-AC87-4C06-AE04-725F82AC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579E-7B51-447C-B180-4214214E0439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5A70C-CC03-4B3C-B809-039D5E48E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F7FF9D-3EE2-4017-8A73-09A91184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28CD-12D6-4A80-BE78-E3C692082E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84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sers.schoolcloud.net/campus/saraalarc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C09EE-9AD7-4FCA-9CDC-11DF586A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/>
              <a:t>Pago En línea Sitio Web</a:t>
            </a:r>
            <a:endParaRPr lang="es-MX" sz="6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1AA219-9885-45A1-9F46-73C0835F88EE}"/>
              </a:ext>
            </a:extLst>
          </p:cNvPr>
          <p:cNvSpPr txBox="1"/>
          <p:nvPr/>
        </p:nvSpPr>
        <p:spPr>
          <a:xfrm>
            <a:off x="281354" y="3044279"/>
            <a:ext cx="12189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hlinkClick r:id="rId2"/>
              </a:rPr>
              <a:t>https://users.schoolcloud.net/campus/saraalarcon</a:t>
            </a:r>
            <a:endParaRPr lang="es-MX" sz="4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14A4F-62C5-4CE1-9D2B-EBA149C5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09479-9071-49E4-9BC5-F7B648AB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-18415"/>
            <a:ext cx="11578883" cy="1325563"/>
          </a:xfrm>
        </p:spPr>
        <p:txBody>
          <a:bodyPr/>
          <a:lstStyle/>
          <a:p>
            <a:pPr algn="ctr"/>
            <a:r>
              <a:rPr lang="es-ES" dirty="0"/>
              <a:t>Debe ingresar a la pagina web de </a:t>
            </a:r>
            <a:r>
              <a:rPr lang="es-ES" dirty="0" err="1"/>
              <a:t>Schoolcloud</a:t>
            </a:r>
            <a:r>
              <a:rPr lang="es-ES" dirty="0"/>
              <a:t> con su usuario y contraseña.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AA7BE-907C-4286-B71C-F09281A7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9497B9-6F8B-4163-BA7B-34A761A2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" y="1214308"/>
            <a:ext cx="11868443" cy="56436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5CE7EB-EB74-47E2-97B1-4A725F7C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A224-67F4-4220-B0A0-11C0B147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Una vez dentro del sitio web debe dirigirse al apartado de Financiero y dar clic para que salgan la opciones de pago.</a:t>
            </a:r>
            <a:endParaRPr lang="es-MX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11D6B5B-197C-4B2B-A2B3-61C54026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12359" r="20156" b="39617"/>
          <a:stretch/>
        </p:blipFill>
        <p:spPr>
          <a:xfrm>
            <a:off x="1101192" y="1838650"/>
            <a:ext cx="8305405" cy="3607409"/>
          </a:xfr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4D61BB5-3601-4F43-A670-5D88BD6CC34A}"/>
              </a:ext>
            </a:extLst>
          </p:cNvPr>
          <p:cNvSpPr/>
          <p:nvPr/>
        </p:nvSpPr>
        <p:spPr>
          <a:xfrm rot="16200000">
            <a:off x="6246055" y="2387324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4585CF7-6090-4411-A12D-42932DFA9744}"/>
              </a:ext>
            </a:extLst>
          </p:cNvPr>
          <p:cNvSpPr/>
          <p:nvPr/>
        </p:nvSpPr>
        <p:spPr>
          <a:xfrm>
            <a:off x="1900310" y="2982856"/>
            <a:ext cx="1448008" cy="2301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1909084-2DA0-42FF-8E4F-0F6FF24AB315}"/>
              </a:ext>
            </a:extLst>
          </p:cNvPr>
          <p:cNvSpPr/>
          <p:nvPr/>
        </p:nvSpPr>
        <p:spPr>
          <a:xfrm>
            <a:off x="4207413" y="2449365"/>
            <a:ext cx="1659988" cy="2672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D3C6D5-DFE4-424E-886D-FB870FAB51EF}"/>
              </a:ext>
            </a:extLst>
          </p:cNvPr>
          <p:cNvSpPr/>
          <p:nvPr/>
        </p:nvSpPr>
        <p:spPr>
          <a:xfrm>
            <a:off x="2547425" y="2489085"/>
            <a:ext cx="1659988" cy="2672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D1C4579-432F-4A38-BD20-AB5B84CEF299}"/>
              </a:ext>
            </a:extLst>
          </p:cNvPr>
          <p:cNvSpPr/>
          <p:nvPr/>
        </p:nvSpPr>
        <p:spPr>
          <a:xfrm>
            <a:off x="6095999" y="1838650"/>
            <a:ext cx="1151205" cy="34703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1C0EA22-7A38-48AC-88D4-7B82A55C76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593CB-8237-4230-A282-69F25804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Deben seleccionar la opción </a:t>
            </a:r>
            <a:r>
              <a:rPr lang="es-ES" dirty="0" err="1"/>
              <a:t>SchoolPay</a:t>
            </a:r>
            <a:r>
              <a:rPr lang="es-ES" dirty="0"/>
              <a:t>.</a:t>
            </a:r>
            <a:endParaRPr lang="es-MX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1D76456-50B4-4FAF-953C-7783E765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11065" r="20852" b="40764"/>
          <a:stretch/>
        </p:blipFill>
        <p:spPr>
          <a:xfrm>
            <a:off x="2391507" y="1800664"/>
            <a:ext cx="8665699" cy="4099013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7A1B741-048D-4F36-AF79-905B63D16EEB}"/>
              </a:ext>
            </a:extLst>
          </p:cNvPr>
          <p:cNvSpPr/>
          <p:nvPr/>
        </p:nvSpPr>
        <p:spPr>
          <a:xfrm>
            <a:off x="2715064" y="3319975"/>
            <a:ext cx="1617785" cy="23633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8FE076B-6C5E-48A0-B036-3423653DFD5C}"/>
              </a:ext>
            </a:extLst>
          </p:cNvPr>
          <p:cNvSpPr/>
          <p:nvPr/>
        </p:nvSpPr>
        <p:spPr>
          <a:xfrm rot="16200000">
            <a:off x="8623495" y="3822034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2261D51-BE41-4F59-9E3B-C3137D872A1C}"/>
              </a:ext>
            </a:extLst>
          </p:cNvPr>
          <p:cNvSpPr/>
          <p:nvPr/>
        </p:nvSpPr>
        <p:spPr>
          <a:xfrm>
            <a:off x="8446476" y="3066757"/>
            <a:ext cx="1354017" cy="5357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503891-1F09-4698-94F7-08D4A925380A}"/>
              </a:ext>
            </a:extLst>
          </p:cNvPr>
          <p:cNvSpPr/>
          <p:nvPr/>
        </p:nvSpPr>
        <p:spPr>
          <a:xfrm>
            <a:off x="4545038" y="2677552"/>
            <a:ext cx="1659988" cy="2672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FB16D5-3ED7-49E2-B0BE-289A9352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E58D9-C0AA-47B2-A7E9-C29C9511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91" y="1728724"/>
            <a:ext cx="4417255" cy="2815139"/>
          </a:xfrm>
        </p:spPr>
        <p:txBody>
          <a:bodyPr>
            <a:normAutofit fontScale="90000"/>
          </a:bodyPr>
          <a:lstStyle/>
          <a:p>
            <a:r>
              <a:rPr lang="es-ES" dirty="0"/>
              <a:t>Seleccione los conceptos a pagar y dar </a:t>
            </a:r>
            <a:r>
              <a:rPr lang="es-ES" i="1" dirty="0"/>
              <a:t>clic</a:t>
            </a:r>
            <a:r>
              <a:rPr lang="es-ES" dirty="0"/>
              <a:t> en el botón verde “PAGAR”, que se encuentra en la parte inferior derecha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C3C57E-AEF9-4A3A-AE0C-393EC6B8C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11362" r="24429"/>
          <a:stretch/>
        </p:blipFill>
        <p:spPr>
          <a:xfrm>
            <a:off x="173501" y="-104907"/>
            <a:ext cx="7831016" cy="7067813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FFA26A8-637F-458D-AB6D-07B8C0C2C1E3}"/>
              </a:ext>
            </a:extLst>
          </p:cNvPr>
          <p:cNvSpPr/>
          <p:nvPr/>
        </p:nvSpPr>
        <p:spPr>
          <a:xfrm>
            <a:off x="2969456" y="654148"/>
            <a:ext cx="1659988" cy="2672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F10420-A4A4-4B16-91A8-E9075B5A9426}"/>
              </a:ext>
            </a:extLst>
          </p:cNvPr>
          <p:cNvSpPr/>
          <p:nvPr/>
        </p:nvSpPr>
        <p:spPr>
          <a:xfrm>
            <a:off x="1167618" y="1671853"/>
            <a:ext cx="6499274" cy="88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9E98F87-24B0-45C4-A0E8-F5BA2FA40152}"/>
              </a:ext>
            </a:extLst>
          </p:cNvPr>
          <p:cNvSpPr/>
          <p:nvPr/>
        </p:nvSpPr>
        <p:spPr>
          <a:xfrm rot="10800000">
            <a:off x="1111348" y="1531776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5EE28B1-FA71-4E9D-AAFD-0EA3E3667283}"/>
              </a:ext>
            </a:extLst>
          </p:cNvPr>
          <p:cNvSpPr/>
          <p:nvPr/>
        </p:nvSpPr>
        <p:spPr>
          <a:xfrm rot="2068429">
            <a:off x="6299981" y="5693468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8AB8FC0-1CC3-4DA9-8245-157B7A882225}"/>
              </a:ext>
            </a:extLst>
          </p:cNvPr>
          <p:cNvSpPr/>
          <p:nvPr/>
        </p:nvSpPr>
        <p:spPr>
          <a:xfrm>
            <a:off x="7091289" y="5890415"/>
            <a:ext cx="1151205" cy="1003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35BCF87-CE51-48B4-98F2-98DE6BA174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06" y="5272051"/>
            <a:ext cx="3354693" cy="14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D0D6D-C018-4A00-811A-E832DE1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365125"/>
            <a:ext cx="11241258" cy="1539776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Se habilitan los campos para que pueda completar la información de la tarjeta, una vez llenada la información de </a:t>
            </a:r>
            <a:r>
              <a:rPr lang="es-ES" sz="3100" i="1" dirty="0"/>
              <a:t>clic</a:t>
            </a:r>
            <a:r>
              <a:rPr lang="es-ES" sz="3100" dirty="0"/>
              <a:t> en PAGAR.</a:t>
            </a:r>
            <a:br>
              <a:rPr lang="es-ES" sz="3100" dirty="0"/>
            </a:br>
            <a:r>
              <a:rPr lang="es-ES" sz="3100" dirty="0"/>
              <a:t>Nota: La información de la tarjeta NO será guardada por el sistema para futuros pagos.</a:t>
            </a:r>
            <a:br>
              <a:rPr lang="es-ES" dirty="0"/>
            </a:b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A99664-129D-4E1B-BCF1-7A9BF3803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5" r="-2097" b="10050"/>
          <a:stretch/>
        </p:blipFill>
        <p:spPr>
          <a:xfrm>
            <a:off x="-1002633" y="1904904"/>
            <a:ext cx="14688052" cy="1325563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DEF0297-4A35-4A73-9CE4-69735319C90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Una vez llenada la información, debemos dar </a:t>
            </a:r>
            <a:r>
              <a:rPr lang="es-ES" i="1" dirty="0"/>
              <a:t>clic </a:t>
            </a:r>
            <a:r>
              <a:rPr lang="es-ES" dirty="0"/>
              <a:t>en Sí </a:t>
            </a:r>
            <a:r>
              <a:rPr lang="es-ES" b="1" dirty="0"/>
              <a:t>Pagar!, </a:t>
            </a:r>
            <a:r>
              <a:rPr lang="es-ES" dirty="0"/>
              <a:t>y debemos permanecer en la pagina hasta que el sistema nos mande a la ventana para descargar el comprobante de pago.</a:t>
            </a:r>
            <a:br>
              <a:rPr lang="es-ES" dirty="0"/>
            </a:b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202674-D4D0-4FC2-83F3-D2D62DEA4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2" t="35248" r="33423" b="23768"/>
          <a:stretch/>
        </p:blipFill>
        <p:spPr>
          <a:xfrm>
            <a:off x="3080825" y="4533516"/>
            <a:ext cx="4262510" cy="2713798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0169E5F-7160-4EE2-B27F-F644AF938A11}"/>
              </a:ext>
            </a:extLst>
          </p:cNvPr>
          <p:cNvSpPr/>
          <p:nvPr/>
        </p:nvSpPr>
        <p:spPr>
          <a:xfrm rot="10800000">
            <a:off x="10128739" y="2370737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16898A-C6A3-4322-8FEC-A9E6CC87AE74}"/>
              </a:ext>
            </a:extLst>
          </p:cNvPr>
          <p:cNvSpPr/>
          <p:nvPr/>
        </p:nvSpPr>
        <p:spPr>
          <a:xfrm>
            <a:off x="8977534" y="2066172"/>
            <a:ext cx="1151205" cy="1003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EB8B421-905F-4D23-9388-61B85918900F}"/>
              </a:ext>
            </a:extLst>
          </p:cNvPr>
          <p:cNvSpPr/>
          <p:nvPr/>
        </p:nvSpPr>
        <p:spPr>
          <a:xfrm>
            <a:off x="5190188" y="6244290"/>
            <a:ext cx="1151205" cy="1003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2985BB7-0DEC-4397-80C2-A46435165BAC}"/>
              </a:ext>
            </a:extLst>
          </p:cNvPr>
          <p:cNvSpPr/>
          <p:nvPr/>
        </p:nvSpPr>
        <p:spPr>
          <a:xfrm rot="10800000">
            <a:off x="6443779" y="6351907"/>
            <a:ext cx="797169" cy="393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5D5B6A-42DF-429C-B007-C0EE31BA45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209C45-5497-4B2F-851B-6FE92E26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15334" r="31711" b="26296"/>
          <a:stretch/>
        </p:blipFill>
        <p:spPr>
          <a:xfrm>
            <a:off x="5467023" y="46211"/>
            <a:ext cx="6353907" cy="3429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139672-E7F0-45EA-BD1E-39CD148F7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9026" r="31953" b="33128"/>
          <a:stretch/>
        </p:blipFill>
        <p:spPr>
          <a:xfrm>
            <a:off x="-73507" y="2979174"/>
            <a:ext cx="5540530" cy="38326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9B9408-4646-495E-932C-F610CD8B39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42D0B85-EEF6-46C8-B6B3-B8821735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71" y="849911"/>
            <a:ext cx="4361574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No debe salir del proceso, o su pago no se realizara correctamente.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127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A0053-5204-497B-B9D7-A9778759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vez aprobado el pago les permitirá ver, descargar e imprimir el recibo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BE8F6-B45C-42D7-860B-4558CB3C5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1666834"/>
            <a:ext cx="8848578" cy="5191166"/>
          </a:xfrm>
        </p:spPr>
      </p:pic>
    </p:spTree>
    <p:extLst>
      <p:ext uri="{BB962C8B-B14F-4D97-AF65-F5344CB8AC3E}">
        <p14:creationId xmlns:p14="http://schemas.microsoft.com/office/powerpoint/2010/main" val="75413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28A1E9-4438-4BBC-88B4-FFEF070F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52" y="4621241"/>
            <a:ext cx="4890247" cy="207262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D6A95A3-5DB0-4235-AAFA-68F708DF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0813"/>
            <a:ext cx="11710219" cy="3893574"/>
          </a:xfrm>
        </p:spPr>
        <p:txBody>
          <a:bodyPr>
            <a:normAutofit fontScale="90000"/>
          </a:bodyPr>
          <a:lstStyle/>
          <a:p>
            <a:r>
              <a:rPr lang="es-ES" dirty="0"/>
              <a:t>Cualquier duda o aclaración con respecto a  su pago favor de pasar al área de caja.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En caso de cualquier duda técnica, puede pasar al área de sistemas.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3561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226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Pago En línea Sitio Web</vt:lpstr>
      <vt:lpstr>Debe ingresar a la pagina web de Schoolcloud con su usuario y contraseña. </vt:lpstr>
      <vt:lpstr>Una vez dentro del sitio web debe dirigirse al apartado de Financiero y dar clic para que salgan la opciones de pago.</vt:lpstr>
      <vt:lpstr>Deben seleccionar la opción SchoolPay.</vt:lpstr>
      <vt:lpstr>Seleccione los conceptos a pagar y dar clic en el botón verde “PAGAR”, que se encuentra en la parte inferior derecha</vt:lpstr>
      <vt:lpstr>Se habilitan los campos para que pueda completar la información de la tarjeta, una vez llenada la información de clic en PAGAR. Nota: La información de la tarjeta NO será guardada por el sistema para futuros pagos. </vt:lpstr>
      <vt:lpstr>No debe salir del proceso, o su pago no se realizara correctamente.</vt:lpstr>
      <vt:lpstr>Una vez aprobado el pago les permitirá ver, descargar e imprimir el recibo</vt:lpstr>
      <vt:lpstr>Cualquier duda o aclaración con respecto a  su pago favor de pasar al área de caja.   En caso de cualquier duda técnica, puede pasar al área de sistemas.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Chávez</dc:creator>
  <cp:lastModifiedBy>María Chávez</cp:lastModifiedBy>
  <cp:revision>8</cp:revision>
  <dcterms:created xsi:type="dcterms:W3CDTF">2024-01-29T18:57:10Z</dcterms:created>
  <dcterms:modified xsi:type="dcterms:W3CDTF">2024-01-30T21:26:00Z</dcterms:modified>
</cp:coreProperties>
</file>